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62" r:id="rId3"/>
    <p:sldId id="273" r:id="rId4"/>
    <p:sldId id="263" r:id="rId5"/>
    <p:sldId id="264" r:id="rId6"/>
    <p:sldId id="265" r:id="rId7"/>
    <p:sldId id="269" r:id="rId8"/>
    <p:sldId id="270" r:id="rId9"/>
    <p:sldId id="271" r:id="rId10"/>
    <p:sldId id="272" r:id="rId11"/>
    <p:sldId id="274" r:id="rId12"/>
    <p:sldId id="275" r:id="rId13"/>
    <p:sldId id="277" r:id="rId14"/>
    <p:sldId id="27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1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58679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641350" y="6355080"/>
            <a:ext cx="3172460" cy="36576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2965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80000">
              <a:schemeClr val="accent1">
                <a:lumMod val="45000"/>
                <a:lumOff val="5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01a579e356b1d9918f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5080" y="7620"/>
            <a:ext cx="12181840" cy="6843395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98805" y="6355080"/>
            <a:ext cx="317246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chemeClr val="bg2">
                    <a:lumMod val="25000"/>
                  </a:schemeClr>
                </a:solidFill>
                <a:latin typeface="仿宋" panose="02010609060101010101" charset="-122"/>
                <a:ea typeface="仿宋" panose="02010609060101010101" charset="-122"/>
              </a:defRPr>
            </a:lvl1pPr>
          </a:lstStyle>
          <a:p>
            <a:r>
              <a:rPr lang="zh-CN" altLang="en-US"/>
              <a:t>九江职业技术学院</a:t>
            </a:r>
            <a:endParaRPr lang="zh-CN" altLang="en-US"/>
          </a:p>
        </p:txBody>
      </p:sp>
      <p:pic>
        <p:nvPicPr>
          <p:cNvPr id="12" name="图片 11" descr="0 (1)"/>
          <p:cNvPicPr preferRelativeResize="0"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9065" y="6078220"/>
            <a:ext cx="710565" cy="734695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236200" y="6355080"/>
            <a:ext cx="1377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bg2">
                    <a:lumMod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cs"/>
                <a:sym typeface="+mn-ea"/>
              </a:defRPr>
            </a:lvl1pPr>
          </a:lstStyle>
          <a:p>
            <a:pPr algn="r"/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9109075" y="7620"/>
            <a:ext cx="307784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2">
                    <a:lumMod val="2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德行大道，技承天工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1350" y="1070610"/>
            <a:ext cx="7528560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p>
            <a:pPr algn="ctr"/>
            <a:r>
              <a:rPr lang="zh-CN" altLang="en-US" sz="7200" b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</a:rPr>
              <a:t>九江职业技术学院</a:t>
            </a:r>
            <a:endParaRPr lang="zh-CN" altLang="en-US" sz="7200" b="1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48660" y="3089910"/>
            <a:ext cx="632333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梦想重燃，扬帆再航</a:t>
            </a:r>
            <a:endParaRPr lang="zh-CN" altLang="en-US" sz="36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pic>
        <p:nvPicPr>
          <p:cNvPr id="4" name="图片 3" descr="20160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" y="535305"/>
            <a:ext cx="5532120" cy="4723130"/>
          </a:xfrm>
          <a:prstGeom prst="rect">
            <a:avLst/>
          </a:prstGeom>
        </p:spPr>
      </p:pic>
      <p:pic>
        <p:nvPicPr>
          <p:cNvPr id="5" name="图片 4" descr="20160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205" y="535305"/>
            <a:ext cx="4973320" cy="47231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76705" y="5516880"/>
            <a:ext cx="851535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/>
            <a:r>
              <a:rPr lang="zh-CN" altLang="en-US" sz="3200">
                <a:solidFill>
                  <a:srgbClr val="7030A0"/>
                </a:solidFill>
                <a:sym typeface="+mn-ea"/>
              </a:rPr>
              <a:t>十里校区体育馆、四号教学楼</a:t>
            </a:r>
            <a:endParaRPr lang="zh-CN" altLang="en-US" sz="3200">
              <a:solidFill>
                <a:srgbClr val="7030A0"/>
              </a:solidFill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30930" y="2084070"/>
            <a:ext cx="9010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体育馆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36685" y="1811020"/>
            <a:ext cx="184277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四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号</a:t>
            </a:r>
            <a:r>
              <a:rPr lang="zh-CN" altLang="en-US">
                <a:solidFill>
                  <a:srgbClr val="FF0000"/>
                </a:solidFill>
              </a:rPr>
              <a:t>教学楼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pic>
        <p:nvPicPr>
          <p:cNvPr id="4" name="图片 3" descr="20160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3550" y="828675"/>
            <a:ext cx="3584575" cy="2607945"/>
          </a:xfrm>
          <a:prstGeom prst="rect">
            <a:avLst/>
          </a:prstGeom>
        </p:spPr>
      </p:pic>
      <p:pic>
        <p:nvPicPr>
          <p:cNvPr id="5" name="图片 4" descr="20160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460" y="828675"/>
            <a:ext cx="3913505" cy="2607310"/>
          </a:xfrm>
          <a:prstGeom prst="rect">
            <a:avLst/>
          </a:prstGeom>
        </p:spPr>
      </p:pic>
      <p:pic>
        <p:nvPicPr>
          <p:cNvPr id="6" name="图片 5" descr="20160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195" y="2098675"/>
            <a:ext cx="3257550" cy="2661285"/>
          </a:xfrm>
          <a:prstGeom prst="rect">
            <a:avLst/>
          </a:prstGeom>
        </p:spPr>
      </p:pic>
      <p:pic>
        <p:nvPicPr>
          <p:cNvPr id="7" name="图片 6" descr="20160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50" y="3735070"/>
            <a:ext cx="3585210" cy="2388870"/>
          </a:xfrm>
          <a:prstGeom prst="rect">
            <a:avLst/>
          </a:prstGeom>
        </p:spPr>
      </p:pic>
      <p:pic>
        <p:nvPicPr>
          <p:cNvPr id="8" name="图片 7" descr="20160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900" y="3735070"/>
            <a:ext cx="3543935" cy="23609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41350" y="1045845"/>
            <a:ext cx="457200" cy="3992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lvl="0" algn="ctr"/>
            <a:r>
              <a:rPr lang="zh-CN" altLang="en-US" sz="3200">
                <a:solidFill>
                  <a:srgbClr val="7030A0"/>
                </a:solidFill>
                <a:sym typeface="+mn-ea"/>
              </a:rPr>
              <a:t>濂溪校区部分建筑</a:t>
            </a:r>
            <a:endParaRPr lang="zh-CN" altLang="en-US" sz="3200">
              <a:solidFill>
                <a:srgbClr val="7030A0"/>
              </a:solidFill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51710" y="1270635"/>
            <a:ext cx="96964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图书馆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81695" y="4173220"/>
            <a:ext cx="17335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生活区食堂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20290" y="4173220"/>
            <a:ext cx="149288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学生公寓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45785" y="2859405"/>
            <a:ext cx="9010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实训楼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65745" y="1270635"/>
            <a:ext cx="9010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综合楼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olidFill>
                  <a:srgbClr val="FF0000"/>
                </a:solidFill>
                <a:sym typeface="+mn-ea"/>
              </a:rPr>
              <a:t>学术研究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960755" y="910590"/>
            <a:ext cx="10515600" cy="5361940"/>
          </a:xfrm>
        </p:spPr>
        <p:txBody>
          <a:bodyPr/>
          <a:p>
            <a:pPr fontAlgn="auto">
              <a:lnSpc>
                <a:spcPct val="150000"/>
              </a:lnSpc>
            </a:pPr>
            <a:r>
              <a:rPr lang="zh-CN" altLang="en-US">
                <a:latin typeface="Segoe Script" panose="030B0504020000000003" charset="0"/>
              </a:rPr>
              <a:t>科研成果</a:t>
            </a:r>
            <a:endParaRPr lang="zh-CN" altLang="en-US">
              <a:latin typeface="Segoe Script" panose="030B0504020000000003" charset="0"/>
            </a:endParaRPr>
          </a:p>
          <a:p>
            <a:pPr marL="0" indent="457200" fontAlgn="auto">
              <a:lnSpc>
                <a:spcPct val="150000"/>
              </a:lnSpc>
              <a:buNone/>
            </a:pPr>
            <a:r>
              <a:rPr lang="zh-CN" altLang="en-US" sz="2000">
                <a:solidFill>
                  <a:srgbClr val="FF0000"/>
                </a:solidFill>
                <a:latin typeface="Segoe Script" panose="030B0504020000000003" charset="0"/>
              </a:rPr>
              <a:t>2012年度，学校教职工公开发表论文153篇，其中核心29篇;获省级以上成果奖励7项、国家专利3项。学校获7项省高校人文社科项目、1项省高校科技项目。</a:t>
            </a:r>
            <a:endParaRPr lang="zh-CN" altLang="en-US" sz="2000">
              <a:solidFill>
                <a:srgbClr val="FF0000"/>
              </a:solidFill>
              <a:latin typeface="Segoe Script" panose="030B0504020000000003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latin typeface="Segoe Script" panose="030B0504020000000003" charset="0"/>
              </a:rPr>
              <a:t>学术资源</a:t>
            </a:r>
            <a:endParaRPr lang="zh-CN" altLang="en-US">
              <a:latin typeface="Segoe Script" panose="030B0504020000000003" charset="0"/>
            </a:endParaRPr>
          </a:p>
          <a:p>
            <a:pPr marL="0" indent="457200" fontAlgn="auto">
              <a:lnSpc>
                <a:spcPct val="150000"/>
              </a:lnSpc>
              <a:buNone/>
            </a:pPr>
            <a:r>
              <a:rPr lang="zh-CN" altLang="en-US" sz="2000">
                <a:solidFill>
                  <a:srgbClr val="FF0000"/>
                </a:solidFill>
                <a:latin typeface="Segoe Script" panose="030B0504020000000003" charset="0"/>
              </a:rPr>
              <a:t>据学院图书馆官网2014年10月信息显示，有文献百万余册，电子期刊近万种。订购有各类纸质中外文期刊400余种，报纸50余种，同时建有图书馆主页，可支持包括馆藏数据查询系统、CNKI中国知网总库、万方科技信息数据库、超星电子图书及读秀学术搜索、书生读吧电子图书数据库等校园网数字化信息服务，已形成了以理工科类文献为主体，以制造、船舶、电子、信息等专业文献为特色，兼收高等教育所需要的人文、社科及自然科学文献的多种类型、多种载体的综合性馆藏资源体系。</a:t>
            </a:r>
            <a:endParaRPr lang="zh-CN" altLang="en-US" sz="2000">
              <a:solidFill>
                <a:srgbClr val="FF0000"/>
              </a:solidFill>
              <a:latin typeface="Segoe Script" panose="030B0504020000000003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>
          <a:xfrm>
            <a:off x="1022985" y="4177983"/>
            <a:ext cx="10515600" cy="1500187"/>
          </a:xfrm>
        </p:spPr>
        <p:txBody>
          <a:bodyPr/>
          <a:p>
            <a:pPr algn="ctr"/>
            <a:r>
              <a:rPr lang="zh-CN" altLang="en-US" sz="4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感谢观看</a:t>
            </a:r>
            <a:endParaRPr lang="zh-CN" altLang="en-US" sz="4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7185" y="1101725"/>
            <a:ext cx="11201400" cy="2286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7200" b="1">
                <a:blipFill>
                  <a:blip r:embed="rId1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charset="0"/>
              </a:rPr>
              <a:t>欢迎各位同学</a:t>
            </a:r>
            <a:endParaRPr lang="zh-CN" altLang="en-US" sz="7200" b="1">
              <a:blipFill>
                <a:blip r:embed="rId1"/>
                <a:stretch>
                  <a:fillRect/>
                </a:stretch>
              </a:blip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charset="0"/>
            </a:endParaRPr>
          </a:p>
          <a:p>
            <a:pPr algn="ctr"/>
            <a:r>
              <a:rPr lang="zh-CN" altLang="en-US" sz="7200" b="1">
                <a:blipFill>
                  <a:blip r:embed="rId1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charset="0"/>
              </a:rPr>
              <a:t>报名加入我校</a:t>
            </a:r>
            <a:endParaRPr lang="zh-CN" altLang="en-US" sz="7200" b="1">
              <a:blipFill>
                <a:blip r:embed="rId1"/>
                <a:stretch>
                  <a:fillRect/>
                </a:stretch>
              </a:blip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charset="0"/>
            </a:endParaRP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pic>
        <p:nvPicPr>
          <p:cNvPr id="4" name="图片 3" descr="20160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5380" y="819785"/>
            <a:ext cx="3643630" cy="5008245"/>
          </a:xfrm>
          <a:prstGeom prst="rect">
            <a:avLst/>
          </a:prstGeom>
        </p:spPr>
      </p:pic>
      <p:pic>
        <p:nvPicPr>
          <p:cNvPr id="7" name="图片 6" descr="zsjy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695" y="820420"/>
            <a:ext cx="3681730" cy="50076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298440" y="1242060"/>
            <a:ext cx="609600" cy="45859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2800">
                <a:solidFill>
                  <a:srgbClr val="FFFF00"/>
                </a:solidFill>
              </a:rPr>
              <a:t>学校濂溪校区（新校区）</a:t>
            </a:r>
            <a:endParaRPr lang="zh-CN" altLang="en-US" sz="2800">
              <a:solidFill>
                <a:srgbClr val="FFFF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73435" y="1136015"/>
            <a:ext cx="609600" cy="45859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algn="l"/>
            <a:r>
              <a:rPr lang="zh-CN" altLang="en-US" sz="2800">
                <a:solidFill>
                  <a:srgbClr val="FFFF00"/>
                </a:solidFill>
                <a:sym typeface="+mn-ea"/>
              </a:rPr>
              <a:t>学校十里校区（老校区）</a:t>
            </a:r>
            <a:endParaRPr lang="zh-CN" altLang="en-US" sz="2800">
              <a:solidFill>
                <a:srgbClr val="FFFF00"/>
              </a:solidFill>
              <a:sym typeface="+mn-ea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720215" y="1809750"/>
            <a:ext cx="4272280" cy="3655695"/>
          </a:xfrm>
        </p:spPr>
        <p:txBody>
          <a:bodyPr/>
          <a:p>
            <a:pPr>
              <a:buFont typeface="Wingdings" panose="05000000000000000000" charset="0"/>
              <a:buChar char="Ø"/>
            </a:pPr>
            <a:r>
              <a:rPr lang="zh-CN" altLang="en-US" sz="3600">
                <a:solidFill>
                  <a:srgbClr val="FF0000"/>
                </a:solidFill>
              </a:rPr>
              <a:t>历史简述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buFont typeface="Wingdings" panose="05000000000000000000" charset="0"/>
              <a:buChar char="Ø"/>
            </a:pPr>
            <a:r>
              <a:rPr lang="zh-CN" altLang="en-US" sz="3600">
                <a:solidFill>
                  <a:srgbClr val="FF0000"/>
                </a:solidFill>
                <a:sym typeface="+mn-ea"/>
              </a:rPr>
              <a:t>院系专业</a:t>
            </a:r>
            <a:endParaRPr lang="zh-CN" altLang="en-US" sz="3600">
              <a:solidFill>
                <a:srgbClr val="FF0000"/>
              </a:solidFill>
              <a:sym typeface="+mn-ea"/>
            </a:endParaRPr>
          </a:p>
          <a:p>
            <a:pPr>
              <a:buFont typeface="Wingdings" panose="05000000000000000000" charset="0"/>
              <a:buChar char="Ø"/>
            </a:pPr>
            <a:r>
              <a:rPr lang="zh-CN" altLang="en-US" sz="3600">
                <a:solidFill>
                  <a:srgbClr val="FF0000"/>
                </a:solidFill>
              </a:rPr>
              <a:t>师资力量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buFont typeface="Wingdings" panose="05000000000000000000" charset="0"/>
              <a:buChar char="Ø"/>
            </a:pPr>
            <a:r>
              <a:rPr lang="zh-CN" altLang="en-US" sz="3600">
                <a:solidFill>
                  <a:srgbClr val="FF0000"/>
                </a:solidFill>
              </a:rPr>
              <a:t>教学建筑</a:t>
            </a:r>
            <a:endParaRPr lang="zh-CN" altLang="en-US" sz="3600">
              <a:solidFill>
                <a:srgbClr val="FF0000"/>
              </a:solidFill>
            </a:endParaRPr>
          </a:p>
          <a:p>
            <a:pPr>
              <a:buFont typeface="Wingdings" panose="05000000000000000000" charset="0"/>
              <a:buChar char="Ø"/>
            </a:pPr>
            <a:r>
              <a:rPr lang="zh-CN" altLang="en-US" sz="3600">
                <a:solidFill>
                  <a:srgbClr val="FF0000"/>
                </a:solidFill>
              </a:rPr>
              <a:t>学术研究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6770" y="427355"/>
            <a:ext cx="3855720" cy="11887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九职简介</a:t>
            </a:r>
            <a:endParaRPr lang="zh-CN" altLang="en-US" sz="7200" b="1"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8" name="内容占位符 7" descr="0 (5)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541010" y="1379855"/>
            <a:ext cx="6541135" cy="4258310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24865" y="365125"/>
            <a:ext cx="6438900" cy="956945"/>
          </a:xfrm>
        </p:spPr>
        <p:txBody>
          <a:bodyPr/>
          <a:p>
            <a:r>
              <a:rPr lang="zh-CN" altLang="en-US">
                <a:solidFill>
                  <a:srgbClr val="FF0000"/>
                </a:solidFill>
                <a:sym typeface="+mn-ea"/>
              </a:rPr>
              <a:t>历史简述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18210" y="1135380"/>
            <a:ext cx="8649335" cy="5425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九江职业技术学院是经教育部批准成立的全日制普通高等学校，其前身为九江船舶工业学校，创建于1960年。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994年经原国家教委批准举办高等职业教育，是中国首批举办高等职业教育的10所学校之一。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fontAlgn="auto"/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1999年学校由国防科工委划转江西省人民政府管理，同年7月经教育部批准改制为九江职业技术学院，是省教育厅直属高职院校。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2003年通过教育部组织的全国高职高专院校人才培养工作水平评估。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2004年被财政部确定为"中央与地方共建高校基础实验室院校"。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/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pPr indent="457200" fontAlgn="auto"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</a:rPr>
              <a:t>2005年被国务院七部委授予"全国职业教育先进单位"称号。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  <a:p>
            <a:endParaRPr lang="zh-CN" altLang="en-US" sz="2000">
              <a:latin typeface="Segoe Script" panose="030B0504020000000003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 txBox="1">
            <a:spLocks noGrp="1"/>
          </p:cNvSpPr>
          <p:nvPr>
            <p:ph type="subTitle" idx="1"/>
          </p:nvPr>
        </p:nvSpPr>
        <p:spPr>
          <a:xfrm>
            <a:off x="641350" y="650240"/>
            <a:ext cx="9638030" cy="5704840"/>
          </a:xfrm>
          <a:noFill/>
        </p:spPr>
        <p:txBody>
          <a:bodyPr wrap="square" rtlCol="0">
            <a:spAutoFit/>
          </a:bodyPr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2007年学校被国防科工委遴选为全国15个重点建设的国防科技工业职业教育实训基地之一，被财政部确定为"中央与地方共建高校特色优势学科实验室院校"。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2010年获中央财政支持地方高校发展专项。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2010年6月，学校"国家示范性高等职业院校建设项目"顺利通过教育部、财政部验收，成为江西省唯一一所国家示范性高等职业院校。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2011年5月，学校被教育部授予"全国毕业生就业典型经验高校"称号。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2012年，被教育部确定为首批"教育信息化试点单位"。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lvl="0" indent="457200" algn="l">
              <a:lnSpc>
                <a:spcPct val="150000"/>
              </a:lnSpc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5901690" cy="1325880"/>
          </a:xfrm>
        </p:spPr>
        <p:txBody>
          <a:bodyPr/>
          <a:p>
            <a:r>
              <a:rPr lang="zh-CN" altLang="en-US">
                <a:solidFill>
                  <a:srgbClr val="FF0000"/>
                </a:solidFill>
                <a:sym typeface="+mn-ea"/>
              </a:rPr>
              <a:t>院系专业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838200" y="1772920"/>
            <a:ext cx="7482205" cy="2493010"/>
          </a:xfrm>
        </p:spPr>
        <p:txBody>
          <a:bodyPr/>
          <a:p>
            <a:pPr marL="571500" indent="0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None/>
            </a:pPr>
            <a:endParaRPr lang="zh-CN" altLang="en-US" sz="2000">
              <a:solidFill>
                <a:srgbClr val="FF0000"/>
              </a:solidFill>
              <a:latin typeface="Segoe Script" panose="030B0504020000000003" charset="0"/>
            </a:endParaRPr>
          </a:p>
          <a:p>
            <a:pPr marL="571500" indent="457200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en-US" altLang="zh-CN" sz="2000">
                <a:solidFill>
                  <a:srgbClr val="FF0000"/>
                </a:solidFill>
                <a:latin typeface="Segoe Script" panose="030B0504020000000003" charset="0"/>
              </a:rPr>
              <a:t>学校设有7个二级学院和3个教学部，共有58个专业。</a:t>
            </a:r>
            <a:endParaRPr lang="en-US" altLang="zh-CN" sz="2000">
              <a:solidFill>
                <a:srgbClr val="FF0000"/>
              </a:solidFill>
              <a:latin typeface="Segoe Script" panose="030B0504020000000003" charset="0"/>
            </a:endParaRPr>
          </a:p>
          <a:p>
            <a:pPr marL="571500" indent="457200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000">
                <a:solidFill>
                  <a:srgbClr val="FF0000"/>
                </a:solidFill>
                <a:latin typeface="Segoe Script" panose="030B0504020000000003" charset="0"/>
              </a:rPr>
              <a:t>学院有5个国家示范专业，8个国防军工特有专业，7个江西省高校特色专业，8个江西省高职高专示范专业，3个全国机械行业特色专业、2个全国机械行业创新专业。</a:t>
            </a:r>
            <a:endParaRPr lang="zh-CN" altLang="en-US" sz="2000">
              <a:solidFill>
                <a:srgbClr val="FF0000"/>
              </a:solidFill>
              <a:latin typeface="Segoe Script" panose="030B0504020000000003" charset="0"/>
            </a:endParaRP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buNone/>
            </a:pPr>
            <a:endParaRPr lang="zh-CN" altLang="en-US" sz="2000">
              <a:solidFill>
                <a:srgbClr val="C00000"/>
              </a:solidFill>
              <a:latin typeface="Segoe Script" panose="030B0504020000000003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3"/>
          <p:cNvSpPr txBox="1">
            <a:spLocks noGrp="1"/>
          </p:cNvSpPr>
          <p:nvPr>
            <p:ph idx="1"/>
          </p:nvPr>
        </p:nvSpPr>
        <p:spPr>
          <a:xfrm>
            <a:off x="838200" y="1252855"/>
            <a:ext cx="10515600" cy="4714240"/>
          </a:xfrm>
          <a:noFill/>
        </p:spPr>
        <p:txBody>
          <a:bodyPr wrap="square" rtlCol="0">
            <a:spAutoFit/>
          </a:bodyPr>
          <a:p>
            <a:pPr marL="342900" lvl="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教育部教学改革试点专业：检测技术及应用、应用电子技术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marL="342900" lvl="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国家示范性高职院校重点建设专业：数控技术、模具设计与制造、数控设备应用与维护、检测技术及应用、汽车检测与维修技术、船舶工程技术、电气自动化技术、楼宇智能化工程技术、船舶工程技术、船舶动力与装备技术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marL="342900" lvl="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全国机械行业特色专业：数控技术等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marL="342900" lvl="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江西省高校特色专业：检测技术及应用、电子信息工程技术、会计、船舶工程技术、供热通风与空调工程技术、软件技术等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  <a:p>
            <a:pPr marL="342900" lvl="0" indent="-342900" algn="l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C00000"/>
                </a:solidFill>
                <a:latin typeface="Segoe Script" panose="030B0504020000000003" charset="0"/>
                <a:sym typeface="+mn-ea"/>
              </a:rPr>
              <a:t>江西省高职高专示范专业：数控技术、模具设计与制造、会计、电子商务、计算机网络技术等</a:t>
            </a:r>
            <a:endParaRPr lang="zh-CN" altLang="en-US" sz="2000">
              <a:solidFill>
                <a:srgbClr val="C00000"/>
              </a:solidFill>
              <a:latin typeface="Segoe Script" panose="030B0504020000000003" charset="0"/>
              <a:sym typeface="+mn-ea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282700" y="466725"/>
            <a:ext cx="451866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7030A0"/>
                </a:solidFill>
              </a:rPr>
              <a:t>主要专业</a:t>
            </a:r>
            <a:endParaRPr lang="zh-CN" altLang="en-US" sz="320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1870"/>
          </a:xfrm>
        </p:spPr>
        <p:txBody>
          <a:bodyPr/>
          <a:p>
            <a:r>
              <a:rPr lang="zh-CN" altLang="en-US">
                <a:solidFill>
                  <a:srgbClr val="FF0000"/>
                </a:solidFill>
                <a:sym typeface="+mn-ea"/>
              </a:rPr>
              <a:t>师资力量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678815" y="1252855"/>
            <a:ext cx="10515600" cy="4351338"/>
          </a:xfrm>
        </p:spPr>
        <p:txBody>
          <a:bodyPr/>
          <a:p>
            <a:pPr marL="571500" indent="342265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u"/>
            </a:pPr>
            <a:r>
              <a:rPr lang="zh-CN" altLang="en-US" sz="2000">
                <a:solidFill>
                  <a:srgbClr val="7030A0"/>
                </a:solidFill>
                <a:latin typeface="Comic Sans MS" panose="030F0702030302020204" charset="0"/>
              </a:rPr>
              <a:t>校拥有专任教师542名，其中具有高级专业技术职务人员165人，具有博士、硕士学位人员242人，国家级教学团队2个、省级教学团队4个，享受国务院特殊津贴、省"百千万"人才工程第一二层次人选、国家技能人才培育突出贡献奖获得者、省政府特殊津贴获得者、省高校中青年学科带头人、省高校中青年骨干教师和江西省高校名师等34人，省劳模</a:t>
            </a:r>
            <a:r>
              <a:rPr lang="zh-CN" altLang="en-US" sz="2000">
                <a:solidFill>
                  <a:srgbClr val="7030A0"/>
                </a:solidFill>
              </a:rPr>
              <a:t>、"五一劳动奖章"获得者、省首席技师、省技术能手、市拔尖人才等21名，外聘兼职教师357名</a:t>
            </a:r>
            <a:r>
              <a:rPr lang="zh-CN" altLang="en-US" sz="2000"/>
              <a:t>。</a:t>
            </a:r>
            <a:endParaRPr lang="zh-CN" altLang="en-US" sz="2000"/>
          </a:p>
          <a:p>
            <a:pPr marL="571500" indent="342265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FF0000"/>
                </a:solidFill>
              </a:rPr>
              <a:t>国家级教学团队(2个):数控技术专业课程教学团队(彭晓兰)、船舶工程技术专业教学团队(魏寒柏)</a:t>
            </a:r>
            <a:endParaRPr lang="zh-CN" altLang="en-US" sz="2000">
              <a:solidFill>
                <a:srgbClr val="FF0000"/>
              </a:solidFill>
            </a:endParaRPr>
          </a:p>
          <a:p>
            <a:pPr marL="571500" indent="342265" fontAlgn="auto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zh-CN" altLang="en-US" sz="2000">
                <a:solidFill>
                  <a:srgbClr val="FF0000"/>
                </a:solidFill>
              </a:rPr>
              <a:t>省级教学团队(4个):数控技术教学团队(彭晓兰)、检测技术及应用教学团队、电工电子及自动化实训基地教学团队(熊望志)、数控设备应用与维护专业教学团队(吴 毅)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41350" y="633095"/>
            <a:ext cx="4853305" cy="920750"/>
          </a:xfrm>
        </p:spPr>
        <p:txBody>
          <a:bodyPr/>
          <a:p>
            <a:pPr algn="l"/>
            <a:r>
              <a:rPr lang="zh-CN" altLang="en-US" sz="440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教学建筑</a:t>
            </a:r>
            <a:endParaRPr lang="zh-CN" altLang="en-US" sz="440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zh-CN" altLang="en-US"/>
              <a:t>九江职业技术学院</a:t>
            </a:r>
            <a:endParaRPr lang="zh-CN" altLang="en-US"/>
          </a:p>
        </p:txBody>
      </p:sp>
      <p:pic>
        <p:nvPicPr>
          <p:cNvPr id="8" name="图片 7" descr="2016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350" y="1916430"/>
            <a:ext cx="5379085" cy="3025775"/>
          </a:xfrm>
          <a:prstGeom prst="rect">
            <a:avLst/>
          </a:prstGeom>
        </p:spPr>
      </p:pic>
      <p:pic>
        <p:nvPicPr>
          <p:cNvPr id="9" name="图片 8" descr="201600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265" y="1916430"/>
            <a:ext cx="5193665" cy="30257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312035" y="5640070"/>
            <a:ext cx="79279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rgbClr val="7030A0"/>
                </a:solidFill>
              </a:rPr>
              <a:t>十里校区三号、二号教学楼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68375" y="2119630"/>
            <a:ext cx="158305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三号教学楼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36735" y="2119630"/>
            <a:ext cx="172021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二号教学楼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noFill/>
        <a:noFill/>
        <a:noFill/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1713</Words>
  <Application>WPS 演示</Application>
  <PresentationFormat>宽屏</PresentationFormat>
  <Paragraphs>126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仿宋</vt:lpstr>
      <vt:lpstr>微软雅黑</vt:lpstr>
      <vt:lpstr>Wingdings</vt:lpstr>
      <vt:lpstr>Segoe Script</vt:lpstr>
      <vt:lpstr>Comic Sans MS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历史简述</vt:lpstr>
      <vt:lpstr>PowerPoint 演示文稿</vt:lpstr>
      <vt:lpstr>院系专业</vt:lpstr>
      <vt:lpstr>PowerPoint 演示文稿</vt:lpstr>
      <vt:lpstr>师资力量</vt:lpstr>
      <vt:lpstr>PowerPoint 演示文稿</vt:lpstr>
      <vt:lpstr>PowerPoint 演示文稿</vt:lpstr>
      <vt:lpstr>PowerPoint 演示文稿</vt:lpstr>
      <vt:lpstr>学术研究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黄浩林</cp:lastModifiedBy>
  <cp:revision>56</cp:revision>
  <dcterms:created xsi:type="dcterms:W3CDTF">2015-05-05T08:02:00Z</dcterms:created>
  <dcterms:modified xsi:type="dcterms:W3CDTF">2016-12-24T00:53:43Z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